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2" r:id="rId4"/>
    <p:sldId id="261" r:id="rId5"/>
    <p:sldId id="258" r:id="rId6"/>
    <p:sldId id="260" r:id="rId7"/>
    <p:sldId id="259" r:id="rId8"/>
    <p:sldId id="263" r:id="rId9"/>
    <p:sldId id="265" r:id="rId10"/>
    <p:sldId id="266" r:id="rId11"/>
    <p:sldId id="267" r:id="rId12"/>
    <p:sldId id="268" r:id="rId13"/>
    <p:sldId id="264" r:id="rId14"/>
    <p:sldId id="271" r:id="rId15"/>
    <p:sldId id="269" r:id="rId16"/>
    <p:sldId id="270" r:id="rId17"/>
    <p:sldId id="272" r:id="rId18"/>
    <p:sldId id="274"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21" autoAdjust="0"/>
    <p:restoredTop sz="94635" autoAdjust="0"/>
  </p:normalViewPr>
  <p:slideViewPr>
    <p:cSldViewPr>
      <p:cViewPr varScale="1">
        <p:scale>
          <a:sx n="94" d="100"/>
          <a:sy n="94" d="100"/>
        </p:scale>
        <p:origin x="-1834" y="-67"/>
      </p:cViewPr>
      <p:guideLst>
        <p:guide orient="horz" pos="2160"/>
        <p:guide pos="2880"/>
      </p:guideLst>
    </p:cSldViewPr>
  </p:slideViewPr>
  <p:outlineViewPr>
    <p:cViewPr>
      <p:scale>
        <a:sx n="33" d="100"/>
        <a:sy n="33" d="100"/>
      </p:scale>
      <p:origin x="19" y="2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FB64F-E969-4421-BF84-1FE4A4F61BE6}" type="datetimeFigureOut">
              <a:rPr lang="en-AU" smtClean="0"/>
              <a:t>16/11/2017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670C4-4C25-4747-875E-37BBCBDB2E95}" type="slidenum">
              <a:rPr lang="en-AU" smtClean="0"/>
              <a:t>‹#›</a:t>
            </a:fld>
            <a:endParaRPr lang="en-AU"/>
          </a:p>
        </p:txBody>
      </p:sp>
    </p:spTree>
    <p:extLst>
      <p:ext uri="{BB962C8B-B14F-4D97-AF65-F5344CB8AC3E}">
        <p14:creationId xmlns:p14="http://schemas.microsoft.com/office/powerpoint/2010/main" val="20203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A0670C4-4C25-4747-875E-37BBCBDB2E95}" type="slidenum">
              <a:rPr lang="en-AU" smtClean="0"/>
              <a:t>3</a:t>
            </a:fld>
            <a:endParaRPr lang="en-AU"/>
          </a:p>
        </p:txBody>
      </p:sp>
    </p:spTree>
    <p:extLst>
      <p:ext uri="{BB962C8B-B14F-4D97-AF65-F5344CB8AC3E}">
        <p14:creationId xmlns:p14="http://schemas.microsoft.com/office/powerpoint/2010/main" val="102841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AF50F10-3ECD-4CC5-8C2B-CCBD1D988925}" type="datetime1">
              <a:rPr lang="en-AU" smtClean="0"/>
              <a:t>16/11/2017</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B0451F2-FEEF-4E31-A473-36573A2388AE}" type="slidenum">
              <a:rPr lang="en-AU" smtClean="0"/>
              <a:t>‹#›</a:t>
            </a:fld>
            <a:endParaRPr lang="en-AU"/>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D50BE7-A496-4CA8-8E30-7719B410A333}" type="datetime1">
              <a:rPr lang="en-AU" smtClean="0"/>
              <a:t>16/11/2017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0451F2-FEEF-4E31-A473-36573A2388A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82514-A31D-47DB-97BF-F55496FDE6CB}" type="datetime1">
              <a:rPr lang="en-AU" smtClean="0"/>
              <a:t>16/11/2017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0451F2-FEEF-4E31-A473-36573A2388A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91B72C8-081A-47D2-AB67-A3D600272958}" type="datetime1">
              <a:rPr lang="en-AU" smtClean="0"/>
              <a:t>16/11/2017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0451F2-FEEF-4E31-A473-36573A2388AE}" type="slidenum">
              <a:rPr lang="en-AU" smtClean="0"/>
              <a:t>‹#›</a:t>
            </a:fld>
            <a:endParaRPr lang="en-AU"/>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6642ED-6E6A-4A59-BE98-53BCB92FC40D}" type="datetime1">
              <a:rPr lang="en-AU" smtClean="0"/>
              <a:t>16/11/2017</a:t>
            </a:fld>
            <a:endParaRPr lang="en-AU"/>
          </a:p>
        </p:txBody>
      </p:sp>
      <p:sp>
        <p:nvSpPr>
          <p:cNvPr id="5" name="Footer Placeholder 4"/>
          <p:cNvSpPr>
            <a:spLocks noGrp="1"/>
          </p:cNvSpPr>
          <p:nvPr>
            <p:ph type="ftr" sz="quarter" idx="11"/>
          </p:nvPr>
        </p:nvSpPr>
        <p:spPr>
          <a:xfrm>
            <a:off x="800100" y="6172200"/>
            <a:ext cx="4000500" cy="457200"/>
          </a:xfrm>
        </p:spPr>
        <p:txBody>
          <a:bodyPr/>
          <a:lstStyle/>
          <a:p>
            <a:endParaRPr lang="en-AU"/>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B0451F2-FEEF-4E31-A473-36573A2388AE}"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A66113-7205-44F8-9187-947E1384EBAF}" type="datetime1">
              <a:rPr lang="en-AU" smtClean="0"/>
              <a:t>16/11/2017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0451F2-FEEF-4E31-A473-36573A2388AE}" type="slidenum">
              <a:rPr lang="en-AU" smtClean="0"/>
              <a:t>‹#›</a:t>
            </a:fld>
            <a:endParaRPr lang="en-AU"/>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FEA952C-B64A-4462-9457-3DBFEDD84F6F}" type="datetime1">
              <a:rPr lang="en-AU" smtClean="0"/>
              <a:t>16/11/2017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B0451F2-FEEF-4E31-A473-36573A2388AE}" type="slidenum">
              <a:rPr lang="en-AU" smtClean="0"/>
              <a:t>‹#›</a:t>
            </a:fld>
            <a:endParaRPr lang="en-AU"/>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60422B-0512-4C81-998A-D5055F636181}" type="datetime1">
              <a:rPr lang="en-AU" smtClean="0"/>
              <a:t>16/11/2017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B0451F2-FEEF-4E31-A473-36573A2388A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8E828-A284-43DE-9BF1-1C3DDF479A8D}" type="datetime1">
              <a:rPr lang="en-AU" smtClean="0"/>
              <a:t>16/11/2017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B0451F2-FEEF-4E31-A473-36573A2388A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226934-0BB5-49D9-9302-4540D159074C}" type="datetime1">
              <a:rPr lang="en-AU" smtClean="0"/>
              <a:t>16/11/2017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B0451F2-FEEF-4E31-A473-36573A2388AE}" type="slidenum">
              <a:rPr lang="en-AU" smtClean="0"/>
              <a:t>‹#›</a:t>
            </a:fld>
            <a:endParaRPr lang="en-AU"/>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9A559B-892B-4A21-8B4D-FFD4046C21DD}" type="datetime1">
              <a:rPr lang="en-AU" smtClean="0"/>
              <a:t>16/11/2017</a:t>
            </a:fld>
            <a:endParaRPr lang="en-AU"/>
          </a:p>
        </p:txBody>
      </p:sp>
      <p:sp>
        <p:nvSpPr>
          <p:cNvPr id="6" name="Footer Placeholder 5"/>
          <p:cNvSpPr>
            <a:spLocks noGrp="1"/>
          </p:cNvSpPr>
          <p:nvPr>
            <p:ph type="ftr" sz="quarter" idx="11"/>
          </p:nvPr>
        </p:nvSpPr>
        <p:spPr>
          <a:xfrm>
            <a:off x="914400" y="6172200"/>
            <a:ext cx="3886200" cy="457200"/>
          </a:xfrm>
        </p:spPr>
        <p:txBody>
          <a:bodyPr/>
          <a:lstStyle/>
          <a:p>
            <a:endParaRPr lang="en-AU"/>
          </a:p>
        </p:txBody>
      </p:sp>
      <p:sp>
        <p:nvSpPr>
          <p:cNvPr id="7" name="Slide Number Placeholder 6"/>
          <p:cNvSpPr>
            <a:spLocks noGrp="1"/>
          </p:cNvSpPr>
          <p:nvPr>
            <p:ph type="sldNum" sz="quarter" idx="12"/>
          </p:nvPr>
        </p:nvSpPr>
        <p:spPr>
          <a:xfrm>
            <a:off x="146304" y="6208776"/>
            <a:ext cx="457200" cy="457200"/>
          </a:xfrm>
        </p:spPr>
        <p:txBody>
          <a:bodyPr/>
          <a:lstStyle/>
          <a:p>
            <a:fld id="{0B0451F2-FEEF-4E31-A473-36573A2388AE}" type="slidenum">
              <a:rPr lang="en-AU" smtClean="0"/>
              <a:t>‹#›</a:t>
            </a:fld>
            <a:endParaRPr lang="en-AU"/>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81806C-A37E-4F81-9558-CDC3B18DE3CF}" type="datetime1">
              <a:rPr lang="en-AU" smtClean="0"/>
              <a:t>16/11/2017</a:t>
            </a:fld>
            <a:endParaRPr lang="en-AU"/>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0451F2-FEEF-4E31-A473-36573A2388A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ue.joseph@uts.edu.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nline.uts.edu.au/webapps/blackboard/content/listContentEditable.jsp?content_id=_2418509_1&amp;course_id=_32609_1&amp;mode=res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queensu.ca/teachingandlearning/modules/assessments/35_s4_05_types_of_rubric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4581128"/>
            <a:ext cx="7416824" cy="2016224"/>
          </a:xfrm>
        </p:spPr>
        <p:txBody>
          <a:bodyPr>
            <a:normAutofit fontScale="77500" lnSpcReduction="20000"/>
          </a:bodyPr>
          <a:lstStyle/>
          <a:p>
            <a:pPr algn="l"/>
            <a:r>
              <a:rPr lang="en-AU" b="1" dirty="0" smtClean="0"/>
              <a:t>Title: </a:t>
            </a:r>
            <a:r>
              <a:rPr lang="en-AU" b="1" dirty="0"/>
              <a:t>Owning the rubric: Student engagement in rubric design, use and moderation      </a:t>
            </a:r>
            <a:endParaRPr lang="en-AU" b="1" dirty="0" smtClean="0"/>
          </a:p>
          <a:p>
            <a:pPr algn="l"/>
            <a:r>
              <a:rPr lang="en-AU" b="1" dirty="0" smtClean="0">
                <a:effectLst/>
              </a:rPr>
              <a:t>ID: </a:t>
            </a:r>
            <a:r>
              <a:rPr lang="en-AU" b="1" dirty="0"/>
              <a:t>ID16-5374</a:t>
            </a:r>
            <a:br>
              <a:rPr lang="en-AU" b="1" dirty="0"/>
            </a:br>
            <a:r>
              <a:rPr lang="en-AU" b="1" dirty="0" smtClean="0"/>
              <a:t>Program: </a:t>
            </a:r>
            <a:r>
              <a:rPr lang="en-AU" dirty="0" smtClean="0"/>
              <a:t>Innovation and Development Grants</a:t>
            </a:r>
            <a:br>
              <a:rPr lang="en-AU" dirty="0" smtClean="0"/>
            </a:br>
            <a:r>
              <a:rPr lang="en-AU" b="1" dirty="0" smtClean="0"/>
              <a:t>Value: OLT funding is </a:t>
            </a:r>
            <a:r>
              <a:rPr lang="en-AU" b="1" u="sng" dirty="0" smtClean="0">
                <a:effectLst/>
              </a:rPr>
              <a:t>$202,000 </a:t>
            </a:r>
            <a:r>
              <a:rPr lang="en-AU" dirty="0" smtClean="0"/>
              <a:t> </a:t>
            </a:r>
            <a:r>
              <a:rPr lang="en-AU" b="1" dirty="0" smtClean="0"/>
              <a:t>+ Institutional inputs of </a:t>
            </a:r>
            <a:r>
              <a:rPr lang="en-AU" b="1" u="sng" dirty="0" smtClean="0">
                <a:effectLst/>
              </a:rPr>
              <a:t>$350,000</a:t>
            </a:r>
            <a:r>
              <a:rPr lang="en-AU" dirty="0" smtClean="0"/>
              <a:t>. </a:t>
            </a:r>
          </a:p>
          <a:p>
            <a:pPr algn="l"/>
            <a:r>
              <a:rPr lang="en-AU" dirty="0" smtClean="0"/>
              <a:t>The </a:t>
            </a:r>
            <a:r>
              <a:rPr lang="en-AU" b="1" dirty="0" smtClean="0"/>
              <a:t>total project budget runs </a:t>
            </a:r>
            <a:r>
              <a:rPr lang="en-AU" b="1" u="sng" dirty="0" smtClean="0">
                <a:effectLst/>
              </a:rPr>
              <a:t>$552,000</a:t>
            </a:r>
            <a:r>
              <a:rPr lang="en-AU" dirty="0" smtClean="0"/>
              <a:t>.</a:t>
            </a:r>
            <a:endParaRPr lang="en-AU" dirty="0"/>
          </a:p>
        </p:txBody>
      </p:sp>
      <p:sp>
        <p:nvSpPr>
          <p:cNvPr id="2" name="Title 1"/>
          <p:cNvSpPr>
            <a:spLocks noGrp="1"/>
          </p:cNvSpPr>
          <p:nvPr>
            <p:ph type="ctrTitle"/>
          </p:nvPr>
        </p:nvSpPr>
        <p:spPr/>
        <p:txBody>
          <a:bodyPr/>
          <a:lstStyle/>
          <a:p>
            <a:r>
              <a:rPr lang="en-AU" dirty="0" smtClean="0"/>
              <a:t>Owning the rubric in first year at UTS</a:t>
            </a:r>
            <a:endParaRPr lang="en-AU" dirty="0"/>
          </a:p>
        </p:txBody>
      </p:sp>
    </p:spTree>
    <p:extLst>
      <p:ext uri="{BB962C8B-B14F-4D97-AF65-F5344CB8AC3E}">
        <p14:creationId xmlns:p14="http://schemas.microsoft.com/office/powerpoint/2010/main" val="3607313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Delphi (expert panel)</a:t>
            </a:r>
            <a:endParaRPr lang="en-AU" b="1" dirty="0">
              <a:solidFill>
                <a:srgbClr val="FF0000"/>
              </a:solidFill>
            </a:endParaRPr>
          </a:p>
        </p:txBody>
      </p:sp>
      <p:sp>
        <p:nvSpPr>
          <p:cNvPr id="3" name="Content Placeholder 2"/>
          <p:cNvSpPr>
            <a:spLocks noGrp="1"/>
          </p:cNvSpPr>
          <p:nvPr>
            <p:ph sz="quarter" idx="1"/>
          </p:nvPr>
        </p:nvSpPr>
        <p:spPr/>
        <p:txBody>
          <a:bodyPr/>
          <a:lstStyle/>
          <a:p>
            <a:r>
              <a:rPr lang="en-AU" dirty="0" smtClean="0"/>
              <a:t>Effective Rubric Characteristics</a:t>
            </a:r>
          </a:p>
          <a:p>
            <a:endParaRPr lang="en-AU" dirty="0"/>
          </a:p>
          <a:p>
            <a:pPr marL="0" indent="0">
              <a:buNone/>
            </a:pPr>
            <a:endParaRPr lang="en-AU" dirty="0" smtClean="0"/>
          </a:p>
          <a:p>
            <a:r>
              <a:rPr lang="en-AU" dirty="0" smtClean="0"/>
              <a:t>Advice to Rubric co-constructors</a:t>
            </a:r>
          </a:p>
          <a:p>
            <a:endParaRPr lang="en-AU" dirty="0"/>
          </a:p>
          <a:p>
            <a:endParaRPr lang="en-AU" dirty="0" smtClean="0"/>
          </a:p>
          <a:p>
            <a:r>
              <a:rPr lang="en-AU" dirty="0" smtClean="0"/>
              <a:t>Cautions to Co-constructors</a:t>
            </a:r>
            <a:endParaRPr lang="en-AU" dirty="0"/>
          </a:p>
        </p:txBody>
      </p:sp>
    </p:spTree>
    <p:extLst>
      <p:ext uri="{BB962C8B-B14F-4D97-AF65-F5344CB8AC3E}">
        <p14:creationId xmlns:p14="http://schemas.microsoft.com/office/powerpoint/2010/main" val="123280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Document hand outs</a:t>
            </a:r>
            <a:endParaRPr lang="en-AU" b="1" dirty="0">
              <a:solidFill>
                <a:srgbClr val="FF0000"/>
              </a:solidFill>
            </a:endParaRP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84076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5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Further criteria guidelines</a:t>
            </a:r>
            <a:endParaRPr lang="en-AU" b="1" dirty="0">
              <a:solidFill>
                <a:srgbClr val="FF0000"/>
              </a:solidFill>
            </a:endParaRP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1720" y="1340768"/>
            <a:ext cx="5328591" cy="529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247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1143000"/>
          </a:xfrm>
        </p:spPr>
        <p:txBody>
          <a:bodyPr/>
          <a:lstStyle/>
          <a:p>
            <a:r>
              <a:rPr lang="en-AU" b="1" dirty="0" smtClean="0">
                <a:solidFill>
                  <a:srgbClr val="FF0000"/>
                </a:solidFill>
              </a:rPr>
              <a:t>Original rubric</a:t>
            </a:r>
            <a:endParaRPr lang="en-AU" b="1" dirty="0">
              <a:solidFill>
                <a:srgbClr val="FF0000"/>
              </a:solidFill>
            </a:endParaRPr>
          </a:p>
        </p:txBody>
      </p:sp>
      <p:sp>
        <p:nvSpPr>
          <p:cNvPr id="3" name="Content Placeholder 2"/>
          <p:cNvSpPr>
            <a:spLocks noGrp="1"/>
          </p:cNvSpPr>
          <p:nvPr>
            <p:ph sz="quarter" idx="1"/>
          </p:nvPr>
        </p:nvSpPr>
        <p:spPr>
          <a:xfrm>
            <a:off x="914400" y="2420888"/>
            <a:ext cx="7772400" cy="3598912"/>
          </a:xfrm>
        </p:spPr>
        <p:txBody>
          <a:bodyPr/>
          <a:lstStyle/>
          <a:p>
            <a:r>
              <a:rPr lang="en-AU" dirty="0" smtClean="0"/>
              <a:t>I handed this out:</a:t>
            </a:r>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20" y="2032580"/>
            <a:ext cx="8607059" cy="417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1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Co-constructed document</a:t>
            </a:r>
            <a:endParaRPr lang="en-AU" b="1" dirty="0">
              <a:solidFill>
                <a:srgbClr val="FF0000"/>
              </a:solidFill>
            </a:endParaRP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39291" y="1447800"/>
            <a:ext cx="752114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099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Grade Tiers</a:t>
            </a:r>
            <a:endParaRPr lang="en-AU" b="1" dirty="0">
              <a:solidFill>
                <a:srgbClr val="FF0000"/>
              </a:solidFill>
            </a:endParaRP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66825" y="1447800"/>
            <a:ext cx="70675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286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CILOs &amp; SLOs</a:t>
            </a:r>
            <a:endParaRPr lang="en-AU" b="1" dirty="0">
              <a:solidFill>
                <a:srgbClr val="FF0000"/>
              </a:solidFill>
            </a:endParaRPr>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481133"/>
            <a:ext cx="7772400" cy="450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15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rgbClr val="FF0000"/>
                </a:solidFill>
              </a:rPr>
              <a:t>Grading rubric for academics use</a:t>
            </a:r>
            <a:endParaRPr lang="en-AU" b="1" dirty="0">
              <a:solidFill>
                <a:srgbClr val="FF0000"/>
              </a:solidFill>
            </a:endParaRPr>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570411"/>
            <a:ext cx="7772400" cy="4326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577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Some student comments</a:t>
            </a:r>
            <a:endParaRPr lang="en-AU" b="1" dirty="0">
              <a:solidFill>
                <a:srgbClr val="FF0000"/>
              </a:solidFill>
            </a:endParaRPr>
          </a:p>
        </p:txBody>
      </p:sp>
      <p:pic>
        <p:nvPicPr>
          <p:cNvPr id="1028"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2276872"/>
            <a:ext cx="7772400"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583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Email trail</a:t>
            </a:r>
            <a:endParaRPr lang="en-AU" b="1" dirty="0">
              <a:solidFill>
                <a:srgbClr val="FF0000"/>
              </a:solidFill>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533889"/>
            <a:ext cx="7772400" cy="439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88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The OLT grant team (2016)</a:t>
            </a:r>
            <a:endParaRPr lang="en-AU" b="1" dirty="0">
              <a:solidFill>
                <a:srgbClr val="FF0000"/>
              </a:solidFill>
            </a:endParaRPr>
          </a:p>
        </p:txBody>
      </p:sp>
      <p:sp>
        <p:nvSpPr>
          <p:cNvPr id="3" name="Content Placeholder 2"/>
          <p:cNvSpPr>
            <a:spLocks noGrp="1"/>
          </p:cNvSpPr>
          <p:nvPr>
            <p:ph sz="quarter" idx="1"/>
          </p:nvPr>
        </p:nvSpPr>
        <p:spPr>
          <a:xfrm>
            <a:off x="914400" y="2348880"/>
            <a:ext cx="7772400" cy="3024336"/>
          </a:xfrm>
        </p:spPr>
        <p:txBody>
          <a:bodyPr>
            <a:normAutofit/>
          </a:bodyPr>
          <a:lstStyle/>
          <a:p>
            <a:r>
              <a:rPr lang="en-AU" dirty="0" smtClean="0"/>
              <a:t>A team of 10 cross-institutional academics</a:t>
            </a:r>
          </a:p>
          <a:p>
            <a:r>
              <a:rPr lang="en-AU" dirty="0" smtClean="0"/>
              <a:t>Avondale College of Higher Education is the lead university, with 8 members</a:t>
            </a:r>
          </a:p>
          <a:p>
            <a:r>
              <a:rPr lang="en-AU" dirty="0" smtClean="0"/>
              <a:t>Charles Sturt with one member</a:t>
            </a:r>
          </a:p>
          <a:p>
            <a:r>
              <a:rPr lang="en-AU" dirty="0" smtClean="0"/>
              <a:t>UTS with one member</a:t>
            </a:r>
          </a:p>
          <a:p>
            <a:endParaRPr lang="en-AU" dirty="0"/>
          </a:p>
        </p:txBody>
      </p:sp>
    </p:spTree>
    <p:extLst>
      <p:ext uri="{BB962C8B-B14F-4D97-AF65-F5344CB8AC3E}">
        <p14:creationId xmlns:p14="http://schemas.microsoft.com/office/powerpoint/2010/main" val="1187606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Thankyou</a:t>
            </a:r>
            <a:endParaRPr lang="en-AU" b="1" dirty="0">
              <a:solidFill>
                <a:srgbClr val="FF0000"/>
              </a:solidFill>
            </a:endParaRPr>
          </a:p>
        </p:txBody>
      </p:sp>
      <p:sp>
        <p:nvSpPr>
          <p:cNvPr id="3" name="Content Placeholder 2"/>
          <p:cNvSpPr>
            <a:spLocks noGrp="1"/>
          </p:cNvSpPr>
          <p:nvPr>
            <p:ph sz="quarter" idx="1"/>
          </p:nvPr>
        </p:nvSpPr>
        <p:spPr/>
        <p:txBody>
          <a:bodyPr>
            <a:normAutofit/>
          </a:bodyPr>
          <a:lstStyle/>
          <a:p>
            <a:endParaRPr lang="en-AU" dirty="0" smtClean="0"/>
          </a:p>
          <a:p>
            <a:endParaRPr lang="en-AU" dirty="0"/>
          </a:p>
          <a:p>
            <a:endParaRPr lang="en-AU" dirty="0" smtClean="0"/>
          </a:p>
          <a:p>
            <a:endParaRPr lang="en-AU" dirty="0"/>
          </a:p>
          <a:p>
            <a:endParaRPr lang="en-AU" dirty="0" smtClean="0"/>
          </a:p>
          <a:p>
            <a:endParaRPr lang="en-AU" dirty="0"/>
          </a:p>
          <a:p>
            <a:pPr marL="0" indent="0" algn="r">
              <a:buNone/>
            </a:pPr>
            <a:r>
              <a:rPr lang="en-AU" dirty="0" smtClean="0"/>
              <a:t>Dr Sue Joseph</a:t>
            </a:r>
          </a:p>
          <a:p>
            <a:pPr marL="0" indent="0" algn="r">
              <a:buNone/>
            </a:pPr>
            <a:r>
              <a:rPr lang="en-AU" dirty="0" smtClean="0"/>
              <a:t>Creative Writing</a:t>
            </a:r>
          </a:p>
          <a:p>
            <a:pPr marL="0" indent="0" algn="r">
              <a:buNone/>
            </a:pPr>
            <a:r>
              <a:rPr lang="en-AU" dirty="0" smtClean="0">
                <a:hlinkClick r:id="rId2"/>
              </a:rPr>
              <a:t>sue.joseph@uts.edu.au</a:t>
            </a:r>
            <a:endParaRPr lang="en-AU" dirty="0" smtClean="0"/>
          </a:p>
          <a:p>
            <a:pPr marL="0" indent="0" algn="r">
              <a:buNone/>
            </a:pPr>
            <a:endParaRPr lang="en-AU" dirty="0" smtClean="0"/>
          </a:p>
          <a:p>
            <a:pPr algn="r"/>
            <a:endParaRPr lang="en-AU" dirty="0" smtClean="0"/>
          </a:p>
        </p:txBody>
      </p:sp>
    </p:spTree>
    <p:extLst>
      <p:ext uri="{BB962C8B-B14F-4D97-AF65-F5344CB8AC3E}">
        <p14:creationId xmlns:p14="http://schemas.microsoft.com/office/powerpoint/2010/main" val="380269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The proposal</a:t>
            </a:r>
            <a:endParaRPr lang="en-AU" b="1"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AU" dirty="0" smtClean="0"/>
              <a:t>The central objective is to develop ways that student learning can be enhanced through the medium of assessment rubrics.</a:t>
            </a:r>
          </a:p>
          <a:p>
            <a:r>
              <a:rPr lang="en-AU" dirty="0" smtClean="0"/>
              <a:t>Little research has focused on the role of rubrics in student learning and, in particular, student engagement in</a:t>
            </a:r>
            <a:br>
              <a:rPr lang="en-AU" dirty="0" smtClean="0"/>
            </a:br>
            <a:r>
              <a:rPr lang="en-AU" dirty="0" smtClean="0"/>
              <a:t>assessment by involving them in assessment design. </a:t>
            </a:r>
          </a:p>
          <a:p>
            <a:r>
              <a:rPr lang="en-AU" dirty="0" smtClean="0"/>
              <a:t>Academic staff often construct rubrics from their own viewpoint because they know what they mean by</a:t>
            </a:r>
            <a:br>
              <a:rPr lang="en-AU" dirty="0" smtClean="0"/>
            </a:br>
            <a:r>
              <a:rPr lang="en-AU" dirty="0" smtClean="0"/>
              <a:t>particular assessment criteria and standards, but students are not so clear as to exactly what is required for</a:t>
            </a:r>
            <a:br>
              <a:rPr lang="en-AU" dirty="0" smtClean="0"/>
            </a:br>
            <a:r>
              <a:rPr lang="en-AU" dirty="0" smtClean="0"/>
              <a:t>assessment tasks. </a:t>
            </a:r>
            <a:br>
              <a:rPr lang="en-AU" dirty="0" smtClean="0"/>
            </a:br>
            <a:r>
              <a:rPr lang="en-AU" dirty="0" smtClean="0"/>
              <a:t/>
            </a:r>
            <a:br>
              <a:rPr lang="en-AU" dirty="0" smtClean="0"/>
            </a:br>
            <a:endParaRPr lang="en-AU" dirty="0"/>
          </a:p>
        </p:txBody>
      </p:sp>
    </p:spTree>
    <p:extLst>
      <p:ext uri="{BB962C8B-B14F-4D97-AF65-F5344CB8AC3E}">
        <p14:creationId xmlns:p14="http://schemas.microsoft.com/office/powerpoint/2010/main" val="224629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Research questions</a:t>
            </a:r>
            <a:endParaRPr lang="en-AU" b="1" dirty="0">
              <a:solidFill>
                <a:srgbClr val="FF0000"/>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90937525"/>
              </p:ext>
            </p:extLst>
          </p:nvPr>
        </p:nvGraphicFramePr>
        <p:xfrm>
          <a:off x="683567" y="1628800"/>
          <a:ext cx="7560841" cy="4680520"/>
        </p:xfrm>
        <a:graphic>
          <a:graphicData uri="http://schemas.openxmlformats.org/drawingml/2006/table">
            <a:tbl>
              <a:tblPr/>
              <a:tblGrid>
                <a:gridCol w="1080121"/>
                <a:gridCol w="1793194"/>
                <a:gridCol w="4687526"/>
              </a:tblGrid>
              <a:tr h="585065">
                <a:tc>
                  <a:txBody>
                    <a:bodyPr/>
                    <a:lstStyle/>
                    <a:p>
                      <a:r>
                        <a:rPr lang="en-AU" sz="1600" b="1" dirty="0"/>
                        <a:t>Phases 1 &amp; 2</a:t>
                      </a:r>
                      <a:endParaRPr lang="en-AU" sz="1600" dirty="0"/>
                    </a:p>
                  </a:txBody>
                  <a:tcPr marL="0" marR="0" marT="0" marB="0">
                    <a:lnL>
                      <a:noFill/>
                    </a:lnL>
                    <a:lnR>
                      <a:noFill/>
                    </a:lnR>
                    <a:lnT>
                      <a:noFill/>
                    </a:lnT>
                    <a:lnB>
                      <a:noFill/>
                    </a:lnB>
                  </a:tcPr>
                </a:tc>
                <a:tc>
                  <a:txBody>
                    <a:bodyPr/>
                    <a:lstStyle/>
                    <a:p>
                      <a:r>
                        <a:rPr lang="en-AU" sz="1600" dirty="0"/>
                        <a:t>Effective rubrics</a:t>
                      </a:r>
                    </a:p>
                  </a:txBody>
                  <a:tcPr marL="0" marR="0" marT="0" marB="0">
                    <a:lnL>
                      <a:noFill/>
                    </a:lnL>
                    <a:lnR>
                      <a:noFill/>
                    </a:lnR>
                    <a:lnT>
                      <a:noFill/>
                    </a:lnT>
                    <a:lnB>
                      <a:noFill/>
                    </a:lnB>
                  </a:tcPr>
                </a:tc>
                <a:tc>
                  <a:txBody>
                    <a:bodyPr/>
                    <a:lstStyle/>
                    <a:p>
                      <a:r>
                        <a:rPr lang="en-AU" sz="1600" b="1" dirty="0">
                          <a:solidFill>
                            <a:srgbClr val="800000"/>
                          </a:solidFill>
                          <a:effectLst/>
                        </a:rPr>
                        <a:t>Q1</a:t>
                      </a:r>
                      <a:r>
                        <a:rPr lang="en-AU" sz="1600" b="1" dirty="0"/>
                        <a:t> </a:t>
                      </a:r>
                      <a:r>
                        <a:rPr lang="en-AU" sz="1600" dirty="0"/>
                        <a:t/>
                      </a:r>
                      <a:br>
                        <a:rPr lang="en-AU" sz="1600" dirty="0"/>
                      </a:br>
                      <a:r>
                        <a:rPr lang="en-AU" sz="1600" b="1" dirty="0"/>
                        <a:t>What are the characteristics of effective rubrics?</a:t>
                      </a:r>
                      <a:endParaRPr lang="en-AU" sz="1600" dirty="0"/>
                    </a:p>
                  </a:txBody>
                  <a:tcPr marL="0" marR="0" marT="0" marB="0">
                    <a:lnL>
                      <a:noFill/>
                    </a:lnL>
                    <a:lnR>
                      <a:noFill/>
                    </a:lnR>
                    <a:lnT>
                      <a:noFill/>
                    </a:lnT>
                    <a:lnB>
                      <a:noFill/>
                    </a:lnB>
                  </a:tcPr>
                </a:tc>
              </a:tr>
              <a:tr h="1170130">
                <a:tc>
                  <a:txBody>
                    <a:bodyPr/>
                    <a:lstStyle/>
                    <a:p>
                      <a:endParaRPr lang="en-AU" sz="1600" b="1" dirty="0" smtClean="0"/>
                    </a:p>
                    <a:p>
                      <a:r>
                        <a:rPr lang="en-AU" sz="1600" b="1" dirty="0" smtClean="0"/>
                        <a:t>Phase </a:t>
                      </a:r>
                      <a:r>
                        <a:rPr lang="en-AU" sz="1600" b="1" dirty="0"/>
                        <a:t>3</a:t>
                      </a:r>
                      <a:r>
                        <a:rPr lang="en-AU" sz="1600" dirty="0"/>
                        <a:t/>
                      </a:r>
                      <a:br>
                        <a:rPr lang="en-AU" sz="1600" dirty="0"/>
                      </a:br>
                      <a:endParaRPr lang="en-AU" sz="1600" dirty="0"/>
                    </a:p>
                  </a:txBody>
                  <a:tcPr marL="0" marR="0" marT="0" marB="0">
                    <a:lnL>
                      <a:noFill/>
                    </a:lnL>
                    <a:lnR>
                      <a:noFill/>
                    </a:lnR>
                    <a:lnT>
                      <a:noFill/>
                    </a:lnT>
                    <a:lnB>
                      <a:noFill/>
                    </a:lnB>
                  </a:tcPr>
                </a:tc>
                <a:tc>
                  <a:txBody>
                    <a:bodyPr/>
                    <a:lstStyle/>
                    <a:p>
                      <a:endParaRPr lang="en-AU" sz="1600" dirty="0" smtClean="0"/>
                    </a:p>
                    <a:p>
                      <a:r>
                        <a:rPr lang="en-AU" sz="1600" dirty="0" smtClean="0"/>
                        <a:t>Collaborative </a:t>
                      </a:r>
                      <a:r>
                        <a:rPr lang="en-AU" sz="1600" dirty="0"/>
                        <a:t>rubric construction, use and moderation</a:t>
                      </a:r>
                    </a:p>
                  </a:txBody>
                  <a:tcPr marL="0" marR="0" marT="0" marB="0">
                    <a:lnL>
                      <a:noFill/>
                    </a:lnL>
                    <a:lnR>
                      <a:noFill/>
                    </a:lnR>
                    <a:lnT>
                      <a:noFill/>
                    </a:lnT>
                    <a:lnB>
                      <a:noFill/>
                    </a:lnB>
                  </a:tcPr>
                </a:tc>
                <a:tc>
                  <a:txBody>
                    <a:bodyPr/>
                    <a:lstStyle/>
                    <a:p>
                      <a:endParaRPr lang="en-AU" sz="1600" b="1" dirty="0" smtClean="0">
                        <a:solidFill>
                          <a:srgbClr val="800000"/>
                        </a:solidFill>
                        <a:effectLst/>
                      </a:endParaRPr>
                    </a:p>
                    <a:p>
                      <a:r>
                        <a:rPr lang="en-AU" sz="1600" b="1" dirty="0" smtClean="0">
                          <a:solidFill>
                            <a:srgbClr val="800000"/>
                          </a:solidFill>
                          <a:effectLst/>
                        </a:rPr>
                        <a:t>Q2</a:t>
                      </a:r>
                      <a:r>
                        <a:rPr lang="en-AU" sz="1600" dirty="0" smtClean="0">
                          <a:solidFill>
                            <a:srgbClr val="800000"/>
                          </a:solidFill>
                          <a:effectLst/>
                        </a:rPr>
                        <a:t> </a:t>
                      </a:r>
                      <a:r>
                        <a:rPr lang="en-AU" sz="1600" dirty="0"/>
                        <a:t/>
                      </a:r>
                      <a:br>
                        <a:rPr lang="en-AU" sz="1600" dirty="0"/>
                      </a:br>
                      <a:r>
                        <a:rPr lang="en-AU" sz="1600" b="1" dirty="0"/>
                        <a:t>How can students and teachers co-construct and plan the collaborative use of rubrics for student learning?</a:t>
                      </a:r>
                      <a:endParaRPr lang="en-AU" sz="1600" dirty="0"/>
                    </a:p>
                  </a:txBody>
                  <a:tcPr marL="0" marR="0" marT="0" marB="0">
                    <a:lnL>
                      <a:noFill/>
                    </a:lnL>
                    <a:lnR>
                      <a:noFill/>
                    </a:lnR>
                    <a:lnT>
                      <a:noFill/>
                    </a:lnT>
                    <a:lnB>
                      <a:noFill/>
                    </a:lnB>
                  </a:tcPr>
                </a:tc>
              </a:tr>
              <a:tr h="1365151">
                <a:tc>
                  <a:txBody>
                    <a:bodyPr/>
                    <a:lstStyle/>
                    <a:p>
                      <a:endParaRPr lang="en-AU" sz="1600" b="1" dirty="0" smtClean="0"/>
                    </a:p>
                    <a:p>
                      <a:r>
                        <a:rPr lang="en-AU" sz="1600" b="1" dirty="0" smtClean="0"/>
                        <a:t>Phases </a:t>
                      </a:r>
                      <a:r>
                        <a:rPr lang="en-AU" sz="1600" b="1" dirty="0"/>
                        <a:t>3 &amp; 4</a:t>
                      </a:r>
                      <a:br>
                        <a:rPr lang="en-AU" sz="1600" b="1" dirty="0"/>
                      </a:br>
                      <a:endParaRPr lang="en-AU" sz="1600" dirty="0"/>
                    </a:p>
                  </a:txBody>
                  <a:tcPr marL="0" marR="0" marT="0" marB="0">
                    <a:lnL>
                      <a:noFill/>
                    </a:lnL>
                    <a:lnR>
                      <a:noFill/>
                    </a:lnR>
                    <a:lnT>
                      <a:noFill/>
                    </a:lnT>
                    <a:lnB>
                      <a:noFill/>
                    </a:lnB>
                  </a:tcPr>
                </a:tc>
                <a:tc>
                  <a:txBody>
                    <a:bodyPr/>
                    <a:lstStyle/>
                    <a:p>
                      <a:endParaRPr lang="en-AU" sz="1600" dirty="0" smtClean="0"/>
                    </a:p>
                    <a:p>
                      <a:r>
                        <a:rPr lang="en-AU" sz="1600" dirty="0" smtClean="0"/>
                        <a:t>Effect </a:t>
                      </a:r>
                      <a:r>
                        <a:rPr lang="en-AU" sz="1600" dirty="0"/>
                        <a:t>of collaborative rubric construction on student learning</a:t>
                      </a:r>
                    </a:p>
                  </a:txBody>
                  <a:tcPr marL="0" marR="0" marT="0" marB="0">
                    <a:lnL>
                      <a:noFill/>
                    </a:lnL>
                    <a:lnR>
                      <a:noFill/>
                    </a:lnR>
                    <a:lnT>
                      <a:noFill/>
                    </a:lnT>
                    <a:lnB>
                      <a:noFill/>
                    </a:lnB>
                  </a:tcPr>
                </a:tc>
                <a:tc>
                  <a:txBody>
                    <a:bodyPr/>
                    <a:lstStyle/>
                    <a:p>
                      <a:endParaRPr lang="en-AU" sz="1600" b="1" dirty="0" smtClean="0">
                        <a:solidFill>
                          <a:srgbClr val="800000"/>
                        </a:solidFill>
                        <a:effectLst/>
                      </a:endParaRPr>
                    </a:p>
                    <a:p>
                      <a:r>
                        <a:rPr lang="en-AU" sz="1600" b="1" dirty="0" smtClean="0">
                          <a:solidFill>
                            <a:srgbClr val="800000"/>
                          </a:solidFill>
                          <a:effectLst/>
                        </a:rPr>
                        <a:t>Q3</a:t>
                      </a:r>
                      <a:r>
                        <a:rPr lang="en-AU" sz="1600" dirty="0"/>
                        <a:t> </a:t>
                      </a:r>
                      <a:br>
                        <a:rPr lang="en-AU" sz="1600" dirty="0"/>
                      </a:br>
                      <a:r>
                        <a:rPr lang="en-AU" sz="1600" b="1" dirty="0"/>
                        <a:t>What effect does the co-construction and use of rubrics have on students’ and lecturers’ perceptions of student learning?</a:t>
                      </a:r>
                      <a:endParaRPr lang="en-AU" sz="1600" dirty="0"/>
                    </a:p>
                  </a:txBody>
                  <a:tcPr marL="0" marR="0" marT="0" marB="0">
                    <a:lnL>
                      <a:noFill/>
                    </a:lnL>
                    <a:lnR>
                      <a:noFill/>
                    </a:lnR>
                    <a:lnT>
                      <a:noFill/>
                    </a:lnT>
                    <a:lnB>
                      <a:noFill/>
                    </a:lnB>
                  </a:tcPr>
                </a:tc>
              </a:tr>
              <a:tr h="1560174">
                <a:tc>
                  <a:txBody>
                    <a:bodyPr/>
                    <a:lstStyle/>
                    <a:p>
                      <a:r>
                        <a:rPr lang="en-AU" sz="1600" b="1" dirty="0"/>
                        <a:t>Phase 4</a:t>
                      </a:r>
                      <a:endParaRPr lang="en-AU" sz="1600" dirty="0"/>
                    </a:p>
                  </a:txBody>
                  <a:tcPr marL="0" marR="0" marT="0" marB="0">
                    <a:lnL>
                      <a:noFill/>
                    </a:lnL>
                    <a:lnR>
                      <a:noFill/>
                    </a:lnR>
                    <a:lnT>
                      <a:noFill/>
                    </a:lnT>
                    <a:lnB>
                      <a:noFill/>
                    </a:lnB>
                  </a:tcPr>
                </a:tc>
                <a:tc>
                  <a:txBody>
                    <a:bodyPr/>
                    <a:lstStyle/>
                    <a:p>
                      <a:r>
                        <a:rPr lang="en-AU" sz="1600"/>
                        <a:t>Model of collaborative rubric construction, use and moderation</a:t>
                      </a:r>
                    </a:p>
                  </a:txBody>
                  <a:tcPr marL="0" marR="0" marT="0" marB="0">
                    <a:lnL>
                      <a:noFill/>
                    </a:lnL>
                    <a:lnR>
                      <a:noFill/>
                    </a:lnR>
                    <a:lnT>
                      <a:noFill/>
                    </a:lnT>
                    <a:lnB>
                      <a:noFill/>
                    </a:lnB>
                  </a:tcPr>
                </a:tc>
                <a:tc>
                  <a:txBody>
                    <a:bodyPr/>
                    <a:lstStyle/>
                    <a:p>
                      <a:r>
                        <a:rPr lang="en-AU" sz="1600" b="1" dirty="0">
                          <a:solidFill>
                            <a:srgbClr val="800000"/>
                          </a:solidFill>
                          <a:effectLst/>
                        </a:rPr>
                        <a:t>Q4</a:t>
                      </a:r>
                      <a:br>
                        <a:rPr lang="en-AU" sz="1600" b="1" dirty="0">
                          <a:solidFill>
                            <a:srgbClr val="800000"/>
                          </a:solidFill>
                          <a:effectLst/>
                        </a:rPr>
                      </a:br>
                      <a:r>
                        <a:rPr lang="en-AU" sz="1600" b="1" dirty="0"/>
                        <a:t>What practical, research-informed recommendations can be used to engage students and academic staff in the collaborative process of designing, using and moderating assessment rubrics to promote learning?</a:t>
                      </a:r>
                      <a:endParaRPr lang="en-AU" sz="1600" dirty="0"/>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265797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Owning the rubric at UTS</a:t>
            </a:r>
            <a:endParaRPr lang="en-AU" b="1" dirty="0">
              <a:solidFill>
                <a:srgbClr val="FF0000"/>
              </a:solidFill>
            </a:endParaRPr>
          </a:p>
        </p:txBody>
      </p:sp>
      <p:sp>
        <p:nvSpPr>
          <p:cNvPr id="3" name="Content Placeholder 2"/>
          <p:cNvSpPr>
            <a:spLocks noGrp="1"/>
          </p:cNvSpPr>
          <p:nvPr>
            <p:ph sz="quarter" idx="1"/>
          </p:nvPr>
        </p:nvSpPr>
        <p:spPr/>
        <p:txBody>
          <a:bodyPr/>
          <a:lstStyle/>
          <a:p>
            <a:r>
              <a:rPr lang="en-AU" dirty="0"/>
              <a:t>research </a:t>
            </a:r>
            <a:r>
              <a:rPr lang="en-AU" dirty="0" smtClean="0"/>
              <a:t>conducted within a first year Creative Writing mandatory unit, Imagining the Real (54071)</a:t>
            </a:r>
          </a:p>
          <a:p>
            <a:r>
              <a:rPr lang="en-AU" dirty="0" smtClean="0"/>
              <a:t>well before semester 2 began, an </a:t>
            </a:r>
            <a:r>
              <a:rPr lang="en-AU" dirty="0" err="1" smtClean="0"/>
              <a:t>EoI</a:t>
            </a:r>
            <a:r>
              <a:rPr lang="en-AU" dirty="0" smtClean="0"/>
              <a:t> </a:t>
            </a:r>
            <a:r>
              <a:rPr lang="en-AU" dirty="0"/>
              <a:t>w</a:t>
            </a:r>
            <a:r>
              <a:rPr lang="en-AU" dirty="0" smtClean="0"/>
              <a:t>as sent to every student in the cohort</a:t>
            </a:r>
          </a:p>
          <a:p>
            <a:r>
              <a:rPr lang="en-AU" dirty="0" smtClean="0"/>
              <a:t>the initial response solid: 12 students showed interest</a:t>
            </a:r>
          </a:p>
          <a:p>
            <a:r>
              <a:rPr lang="en-AU" dirty="0"/>
              <a:t>b</a:t>
            </a:r>
            <a:r>
              <a:rPr lang="en-AU" dirty="0" smtClean="0"/>
              <a:t>y the time we got down to setting dates, there were six students</a:t>
            </a:r>
          </a:p>
          <a:p>
            <a:r>
              <a:rPr lang="en-AU" dirty="0"/>
              <a:t>o</a:t>
            </a:r>
            <a:r>
              <a:rPr lang="en-AU" dirty="0" smtClean="0"/>
              <a:t>ne more subsequently could not make a crucial meeting</a:t>
            </a:r>
          </a:p>
          <a:p>
            <a:r>
              <a:rPr lang="en-AU" dirty="0"/>
              <a:t>t</a:t>
            </a:r>
            <a:r>
              <a:rPr lang="en-AU" dirty="0" smtClean="0"/>
              <a:t>he UTS team was five first year students</a:t>
            </a:r>
          </a:p>
          <a:p>
            <a:endParaRPr lang="en-AU" dirty="0"/>
          </a:p>
        </p:txBody>
      </p:sp>
    </p:spTree>
    <p:extLst>
      <p:ext uri="{BB962C8B-B14F-4D97-AF65-F5344CB8AC3E}">
        <p14:creationId xmlns:p14="http://schemas.microsoft.com/office/powerpoint/2010/main" val="2349024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Assessment</a:t>
            </a:r>
            <a:endParaRPr lang="en-AU" b="1" dirty="0">
              <a:solidFill>
                <a:srgbClr val="FF0000"/>
              </a:solidFill>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2122170"/>
            <a:ext cx="7920880" cy="375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4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Time</a:t>
            </a:r>
            <a:endParaRPr lang="en-AU" b="1"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AU" dirty="0"/>
              <a:t>t</a:t>
            </a:r>
            <a:r>
              <a:rPr lang="en-AU" dirty="0" smtClean="0"/>
              <a:t>here were four meetings throughout semester</a:t>
            </a:r>
          </a:p>
          <a:p>
            <a:pPr lvl="1"/>
            <a:r>
              <a:rPr lang="en-AU" dirty="0" smtClean="0"/>
              <a:t>The first</a:t>
            </a:r>
            <a:r>
              <a:rPr lang="en-AU" dirty="0" smtClean="0"/>
              <a:t>: another team member came to UTS for the </a:t>
            </a:r>
            <a:r>
              <a:rPr lang="en-AU" dirty="0" smtClean="0"/>
              <a:t>initial introduction to project; collecting consent; initial survey; answering questions</a:t>
            </a:r>
          </a:p>
          <a:p>
            <a:pPr lvl="1"/>
            <a:r>
              <a:rPr lang="en-AU" dirty="0" smtClean="0"/>
              <a:t>The second: I met with students and co-construction began</a:t>
            </a:r>
          </a:p>
          <a:p>
            <a:pPr lvl="1"/>
            <a:r>
              <a:rPr lang="en-AU" dirty="0" smtClean="0"/>
              <a:t>The third: another team member came to UTS to collect data </a:t>
            </a:r>
            <a:r>
              <a:rPr lang="en-AU" dirty="0" err="1" smtClean="0"/>
              <a:t>ie</a:t>
            </a:r>
            <a:r>
              <a:rPr lang="en-AU" dirty="0" smtClean="0"/>
              <a:t> survey responses and recorded interview about the con-construction phase and before final submission; I was also interviewed</a:t>
            </a:r>
          </a:p>
          <a:p>
            <a:pPr lvl="1"/>
            <a:r>
              <a:rPr lang="en-AU" dirty="0" smtClean="0"/>
              <a:t>The fourth: another team member came to UTS to collect data </a:t>
            </a:r>
            <a:r>
              <a:rPr lang="en-AU" dirty="0" err="1" smtClean="0"/>
              <a:t>ie</a:t>
            </a:r>
            <a:r>
              <a:rPr lang="en-AU" dirty="0" smtClean="0"/>
              <a:t> survey response and recorded interview; after assessment submission; I was also interviewed</a:t>
            </a:r>
          </a:p>
          <a:p>
            <a:endParaRPr lang="en-AU" dirty="0"/>
          </a:p>
        </p:txBody>
      </p:sp>
    </p:spTree>
    <p:extLst>
      <p:ext uri="{BB962C8B-B14F-4D97-AF65-F5344CB8AC3E}">
        <p14:creationId xmlns:p14="http://schemas.microsoft.com/office/powerpoint/2010/main" val="317361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UTS Online</a:t>
            </a:r>
            <a:endParaRPr lang="en-AU" b="1" dirty="0">
              <a:solidFill>
                <a:srgbClr val="FF0000"/>
              </a:solidFill>
            </a:endParaRPr>
          </a:p>
        </p:txBody>
      </p:sp>
      <p:sp>
        <p:nvSpPr>
          <p:cNvPr id="3" name="Content Placeholder 2"/>
          <p:cNvSpPr>
            <a:spLocks noGrp="1"/>
          </p:cNvSpPr>
          <p:nvPr>
            <p:ph sz="quarter" idx="1"/>
          </p:nvPr>
        </p:nvSpPr>
        <p:spPr>
          <a:xfrm>
            <a:off x="395536" y="1484784"/>
            <a:ext cx="8280920" cy="4572000"/>
          </a:xfrm>
        </p:spPr>
        <p:txBody>
          <a:bodyPr>
            <a:normAutofit/>
          </a:bodyPr>
          <a:lstStyle/>
          <a:p>
            <a:endParaRPr lang="en-AU" dirty="0" smtClean="0"/>
          </a:p>
          <a:p>
            <a:r>
              <a:rPr lang="en-AU" dirty="0" smtClean="0"/>
              <a:t>I </a:t>
            </a:r>
            <a:r>
              <a:rPr lang="en-AU" dirty="0" smtClean="0"/>
              <a:t>created a forum on UTS Online where I uploaded materials to go through with the students. </a:t>
            </a:r>
          </a:p>
          <a:p>
            <a:r>
              <a:rPr lang="en-AU" dirty="0" smtClean="0"/>
              <a:t>It was really important to me that they understood how we arrive at our criteria, so went through AQF (Australian Qualifications Framework), The university’s Course Intended Learning Outcomes (CILOs) and the Subject Learning Outcomes (SLOs)</a:t>
            </a:r>
          </a:p>
          <a:p>
            <a:pPr marL="0" indent="0">
              <a:buNone/>
            </a:pPr>
            <a:endParaRPr lang="en-AU" dirty="0" smtClean="0"/>
          </a:p>
          <a:p>
            <a:pPr marL="0" indent="0">
              <a:buNone/>
            </a:pPr>
            <a:r>
              <a:rPr lang="en-AU" sz="1200" dirty="0" smtClean="0">
                <a:hlinkClick r:id="rId2"/>
              </a:rPr>
              <a:t>https</a:t>
            </a:r>
            <a:r>
              <a:rPr lang="en-AU" sz="1200" dirty="0">
                <a:hlinkClick r:id="rId2"/>
              </a:rPr>
              <a:t>://online.uts.edu.au/webapps/blackboard/content/listContentEditable.jsp?content_id=_2418509_1&amp;course_id=_32609_1&amp;mode=reset</a:t>
            </a:r>
            <a:endParaRPr lang="en-AU" sz="1200" dirty="0"/>
          </a:p>
          <a:p>
            <a:pPr marL="0" indent="0">
              <a:buNone/>
            </a:pPr>
            <a:endParaRPr lang="en-AU" dirty="0"/>
          </a:p>
        </p:txBody>
      </p:sp>
    </p:spTree>
    <p:extLst>
      <p:ext uri="{BB962C8B-B14F-4D97-AF65-F5344CB8AC3E}">
        <p14:creationId xmlns:p14="http://schemas.microsoft.com/office/powerpoint/2010/main" val="277533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Rubric Types</a:t>
            </a:r>
            <a:endParaRPr lang="en-AU" b="1" dirty="0">
              <a:solidFill>
                <a:srgbClr val="FF0000"/>
              </a:solidFill>
            </a:endParaRPr>
          </a:p>
        </p:txBody>
      </p:sp>
      <p:sp>
        <p:nvSpPr>
          <p:cNvPr id="3" name="Content Placeholder 2"/>
          <p:cNvSpPr>
            <a:spLocks noGrp="1"/>
          </p:cNvSpPr>
          <p:nvPr>
            <p:ph sz="quarter" idx="1"/>
          </p:nvPr>
        </p:nvSpPr>
        <p:spPr/>
        <p:txBody>
          <a:bodyPr>
            <a:normAutofit fontScale="70000" lnSpcReduction="20000"/>
          </a:bodyPr>
          <a:lstStyle/>
          <a:p>
            <a:r>
              <a:rPr lang="en-AU" sz="2800" dirty="0">
                <a:latin typeface="Times New Roman"/>
              </a:rPr>
              <a:t>Holistic rubrics</a:t>
            </a:r>
            <a:endParaRPr lang="en-AU" dirty="0"/>
          </a:p>
          <a:p>
            <a:pPr marL="685800" indent="-457200">
              <a:buFont typeface="Wingdings" panose="05000000000000000000" pitchFamily="2" charset="2"/>
              <a:buChar char="v"/>
            </a:pPr>
            <a:r>
              <a:rPr lang="en-AU" sz="2800" dirty="0" smtClean="0">
                <a:latin typeface="Times New Roman"/>
              </a:rPr>
              <a:t>single </a:t>
            </a:r>
            <a:r>
              <a:rPr lang="en-AU" sz="2800" dirty="0">
                <a:latin typeface="Times New Roman"/>
              </a:rPr>
              <a:t>criteria rubrics (one-dimensional) used to assess participants' overall achievement on an activity or item based on predefined achievement levels;</a:t>
            </a:r>
            <a:endParaRPr lang="en-AU" dirty="0"/>
          </a:p>
          <a:p>
            <a:pPr marL="685800" indent="-457200">
              <a:buFont typeface="Wingdings" panose="05000000000000000000" pitchFamily="2" charset="2"/>
              <a:buChar char="v"/>
            </a:pPr>
            <a:r>
              <a:rPr lang="en-AU" sz="2800" dirty="0" smtClean="0">
                <a:latin typeface="Times New Roman"/>
              </a:rPr>
              <a:t>performance </a:t>
            </a:r>
            <a:r>
              <a:rPr lang="en-AU" sz="2800" dirty="0">
                <a:latin typeface="Times New Roman"/>
              </a:rPr>
              <a:t>descriptions are written in paragraphs and usually in full sentences.</a:t>
            </a:r>
            <a:endParaRPr lang="en-AU" dirty="0"/>
          </a:p>
          <a:p>
            <a:r>
              <a:rPr lang="en-AU" sz="2800" dirty="0">
                <a:latin typeface="Times New Roman"/>
              </a:rPr>
              <a:t>Analytic rubrics</a:t>
            </a:r>
            <a:endParaRPr lang="en-AU" dirty="0"/>
          </a:p>
          <a:p>
            <a:pPr marL="685800" indent="-457200">
              <a:buFont typeface="Wingdings" panose="05000000000000000000" pitchFamily="2" charset="2"/>
              <a:buChar char="v"/>
            </a:pPr>
            <a:r>
              <a:rPr lang="en-AU" sz="2800" dirty="0" smtClean="0">
                <a:latin typeface="Times New Roman"/>
              </a:rPr>
              <a:t>two-dimensional </a:t>
            </a:r>
            <a:r>
              <a:rPr lang="en-AU" sz="2800" dirty="0">
                <a:latin typeface="Times New Roman"/>
              </a:rPr>
              <a:t>rubrics with levels of achievement as columns and assessment criteria as rows. Allows you to assess participants' achievements based on multiple criteria using a single rubric. You can assign different weights (value) to different criteria and include an overall achievement by </a:t>
            </a:r>
            <a:r>
              <a:rPr lang="en-AU" sz="2800" dirty="0" err="1">
                <a:latin typeface="Times New Roman"/>
              </a:rPr>
              <a:t>totaling</a:t>
            </a:r>
            <a:r>
              <a:rPr lang="en-AU" sz="2800" dirty="0">
                <a:latin typeface="Times New Roman"/>
              </a:rPr>
              <a:t> the criteria;</a:t>
            </a:r>
            <a:endParaRPr lang="en-AU" dirty="0"/>
          </a:p>
          <a:p>
            <a:pPr marL="685800" indent="-457200">
              <a:buFont typeface="Wingdings" panose="05000000000000000000" pitchFamily="2" charset="2"/>
              <a:buChar char="v"/>
            </a:pPr>
            <a:r>
              <a:rPr lang="en-AU" sz="2800" dirty="0" smtClean="0">
                <a:latin typeface="Times New Roman"/>
              </a:rPr>
              <a:t>written </a:t>
            </a:r>
            <a:r>
              <a:rPr lang="en-AU" sz="2800" dirty="0">
                <a:latin typeface="Times New Roman"/>
              </a:rPr>
              <a:t>in a table form.</a:t>
            </a:r>
            <a:endParaRPr lang="en-AU" dirty="0"/>
          </a:p>
          <a:p>
            <a:pPr marL="0" indent="0">
              <a:spcAft>
                <a:spcPts val="0"/>
              </a:spcAft>
              <a:buNone/>
            </a:pPr>
            <a:r>
              <a:rPr lang="en-AU" sz="2800" dirty="0">
                <a:latin typeface="Times New Roman"/>
              </a:rPr>
              <a:t>From: </a:t>
            </a:r>
            <a:r>
              <a:rPr lang="en-AU" sz="2800" dirty="0">
                <a:latin typeface="Times New Roman"/>
                <a:hlinkClick r:id="rId2"/>
              </a:rPr>
              <a:t>http://</a:t>
            </a:r>
            <a:r>
              <a:rPr lang="en-AU" sz="2800" dirty="0" smtClean="0">
                <a:latin typeface="Times New Roman"/>
                <a:hlinkClick r:id="rId2"/>
              </a:rPr>
              <a:t>www.queensu.ca/teachingandlearning/modules/assessments/35_s4_05_types_of_rubrics.html</a:t>
            </a:r>
            <a:endParaRPr lang="en-AU" dirty="0"/>
          </a:p>
        </p:txBody>
      </p:sp>
    </p:spTree>
    <p:extLst>
      <p:ext uri="{BB962C8B-B14F-4D97-AF65-F5344CB8AC3E}">
        <p14:creationId xmlns:p14="http://schemas.microsoft.com/office/powerpoint/2010/main" val="562680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583</TotalTime>
  <Words>535</Words>
  <Application>Microsoft Office PowerPoint</Application>
  <PresentationFormat>On-screen Show (4:3)</PresentationFormat>
  <Paragraphs>89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Owning the rubric in first year at UTS</vt:lpstr>
      <vt:lpstr>The OLT grant team (2016)</vt:lpstr>
      <vt:lpstr>The proposal</vt:lpstr>
      <vt:lpstr>Research questions</vt:lpstr>
      <vt:lpstr>Owning the rubric at UTS</vt:lpstr>
      <vt:lpstr>Assessment</vt:lpstr>
      <vt:lpstr>Time</vt:lpstr>
      <vt:lpstr>UTS Online</vt:lpstr>
      <vt:lpstr>Rubric Types</vt:lpstr>
      <vt:lpstr>Delphi (expert panel)</vt:lpstr>
      <vt:lpstr>Document hand outs</vt:lpstr>
      <vt:lpstr>Further criteria guidelines</vt:lpstr>
      <vt:lpstr>Original rubric</vt:lpstr>
      <vt:lpstr>Co-constructed document</vt:lpstr>
      <vt:lpstr>Grade Tiers</vt:lpstr>
      <vt:lpstr>CILOs &amp; SLOs</vt:lpstr>
      <vt:lpstr>Grading rubric for academics use</vt:lpstr>
      <vt:lpstr>Some student comments</vt:lpstr>
      <vt:lpstr>Email trail</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Owning the rubric in first year at UTS</dc:title>
  <dc:creator>Anonymous</dc:creator>
  <cp:lastModifiedBy>Anonymous</cp:lastModifiedBy>
  <cp:revision>14</cp:revision>
  <dcterms:created xsi:type="dcterms:W3CDTF">2017-11-07T02:19:38Z</dcterms:created>
  <dcterms:modified xsi:type="dcterms:W3CDTF">2017-11-16T07:43:27Z</dcterms:modified>
</cp:coreProperties>
</file>